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3" r:id="rId3"/>
    <p:sldId id="274" r:id="rId4"/>
  </p:sldIdLst>
  <p:sldSz cx="6858000" cy="9906000" type="A4"/>
  <p:notesSz cx="7099300" cy="102346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CC"/>
    <a:srgbClr val="CCFF99"/>
    <a:srgbClr val="FF0000"/>
    <a:srgbClr val="000099"/>
    <a:srgbClr val="003300"/>
    <a:srgbClr val="336600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782" autoAdjust="0"/>
    <p:restoredTop sz="93901" autoAdjust="0"/>
  </p:normalViewPr>
  <p:slideViewPr>
    <p:cSldViewPr showGuides="1">
      <p:cViewPr>
        <p:scale>
          <a:sx n="130" d="100"/>
          <a:sy n="130" d="100"/>
        </p:scale>
        <p:origin x="348" y="-333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6575"/>
            <a:ext cx="5829300" cy="21240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20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3739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06004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921181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342900" y="396875"/>
            <a:ext cx="6172200" cy="845185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188068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778427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89005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06954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907782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25897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4675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5896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93548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5AD1C67-F702-FC8D-5B36-9D88D99D2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3" y="273050"/>
            <a:ext cx="5301772" cy="2591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indent="357188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ＱＣサークル山形・秋田地区事務局</a:t>
            </a: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Ａｓｔｅｍｏ㈱　秋田安全衛生課　　</a:t>
            </a:r>
          </a:p>
          <a:p>
            <a:pPr>
              <a:spcBef>
                <a:spcPct val="50000"/>
              </a:spcBef>
              <a:spcAft>
                <a:spcPct val="300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土場　祐子　行き　　　　　</a:t>
            </a:r>
          </a:p>
          <a:p>
            <a:pPr>
              <a:lnSpc>
                <a:spcPct val="125000"/>
              </a:lnSpc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＊</a:t>
            </a:r>
            <a:r>
              <a:rPr lang="ja-JP" altLang="en-US" sz="12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参加申込みから２日経過しても返信がない場合、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お手数ですが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lang="ja-JP" altLang="en-US" sz="1200" b="1" dirty="0">
                <a:solidFill>
                  <a:srgbClr val="FF33CC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200" b="1" u="sng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メールかＴＥＬで確認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をお願い致します。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</a:t>
            </a:r>
          </a:p>
          <a:p>
            <a:pPr>
              <a:lnSpc>
                <a:spcPct val="125000"/>
              </a:lnSpc>
            </a:pP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</a:t>
            </a:r>
          </a:p>
          <a:p>
            <a:pPr>
              <a:lnSpc>
                <a:spcPct val="125000"/>
              </a:lnSpc>
            </a:pPr>
            <a:r>
              <a:rPr lang="ja-JP" altLang="en-US" sz="1200" b="1" dirty="0">
                <a:solidFill>
                  <a:srgbClr val="0000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＊締め切り：２０２６年０５月２２日（金）</a:t>
            </a:r>
          </a:p>
          <a:p>
            <a:pPr>
              <a:lnSpc>
                <a:spcPct val="125000"/>
              </a:lnSpc>
            </a:pP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</a:t>
            </a:r>
          </a:p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</a:t>
            </a:r>
          </a:p>
          <a:p>
            <a:pPr>
              <a:spcAft>
                <a:spcPct val="30000"/>
              </a:spcAft>
            </a:pPr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16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第３４５回　ＱＣサークル山形・秋田地区</a:t>
            </a:r>
          </a:p>
          <a:p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　　　</a:t>
            </a:r>
            <a:r>
              <a:rPr lang="ja-JP" altLang="en-US" sz="16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ＱＣサークル中級研修会　参加申込書</a:t>
            </a:r>
          </a:p>
        </p:txBody>
      </p:sp>
      <p:graphicFrame>
        <p:nvGraphicFramePr>
          <p:cNvPr id="31847" name="Group 103">
            <a:extLst>
              <a:ext uri="{FF2B5EF4-FFF2-40B4-BE49-F238E27FC236}">
                <a16:creationId xmlns:a16="http://schemas.microsoft.com/office/drawing/2014/main" id="{B22F7AC7-460B-DCB3-6B2C-3CD16A2609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9606147"/>
              </p:ext>
            </p:extLst>
          </p:nvPr>
        </p:nvGraphicFramePr>
        <p:xfrm>
          <a:off x="361950" y="2962275"/>
          <a:ext cx="6119813" cy="6142751"/>
        </p:xfrm>
        <a:graphic>
          <a:graphicData uri="http://schemas.openxmlformats.org/drawingml/2006/table">
            <a:tbl>
              <a:tblPr/>
              <a:tblGrid>
                <a:gridCol w="119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8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2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161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969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会 社 名</a:t>
                      </a:r>
                    </a:p>
                  </a:txBody>
                  <a:tcPr marL="36000" marR="36000" marT="35984" marB="3598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 gridSpan="5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5984" marB="3598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7422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所 在 地</a:t>
                      </a:r>
                    </a:p>
                  </a:txBody>
                  <a:tcPr marL="36000" marR="36000" marT="35984" marB="3598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 gridSpan="5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〒　　　　　　　　　　　　　　　　　　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kumimoji="1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TEL</a:t>
                      </a: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：</a:t>
                      </a:r>
                      <a:r>
                        <a:rPr kumimoji="1" lang="ja-JP" alt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　　　　　　</a:t>
                      </a:r>
                      <a:r>
                        <a:rPr kumimoji="1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FAX</a:t>
                      </a: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：</a:t>
                      </a:r>
                    </a:p>
                  </a:txBody>
                  <a:tcPr marL="36000" marR="36000" marT="35984" marB="3598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695">
                <a:tc row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会社概要</a:t>
                      </a:r>
                      <a:endParaRPr kumimoji="1" lang="en-US" altLang="ja-JP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5984" marB="3598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 gridSpan="5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従業員数：約　　　人　　　 </a:t>
                      </a:r>
                    </a:p>
                  </a:txBody>
                  <a:tcPr marL="36000" marR="36000" marT="35984" marB="3598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969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業種：　</a:t>
                      </a:r>
                    </a:p>
                  </a:txBody>
                  <a:tcPr marL="36000" marR="36000" marT="35984" marB="3598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969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主要製品：</a:t>
                      </a:r>
                    </a:p>
                  </a:txBody>
                  <a:tcPr marL="36000" marR="36000" marT="35984" marB="3598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9695">
                <a:tc row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連絡担当者</a:t>
                      </a:r>
                    </a:p>
                  </a:txBody>
                  <a:tcPr marL="36000" marR="36000" marT="35984" marB="3598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 grid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所属：　　　　　　　　　　　　　　　　</a:t>
                      </a:r>
                    </a:p>
                  </a:txBody>
                  <a:tcPr marL="36000" marR="36000" marT="35984" marB="3598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役職：</a:t>
                      </a:r>
                    </a:p>
                  </a:txBody>
                  <a:tcPr marL="36000" marR="36000" marT="35984" marB="35984" anchor="ctr" horzOverflow="overflow">
                    <a:lnL cap="flat"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969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氏名：</a:t>
                      </a:r>
                    </a:p>
                  </a:txBody>
                  <a:tcPr marL="36000" marR="36000" marT="35984" marB="3598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969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5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kumimoji="1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E-mail</a:t>
                      </a: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：</a:t>
                      </a:r>
                    </a:p>
                  </a:txBody>
                  <a:tcPr marL="36000" marR="36000" marT="35984" marB="3598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711">
                <a:tc row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参加者氏名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（フリガナ）</a:t>
                      </a:r>
                    </a:p>
                  </a:txBody>
                  <a:tcPr marL="36000" marR="36000" marT="35984" marB="3598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</a:t>
                      </a:r>
                    </a:p>
                  </a:txBody>
                  <a:tcPr marL="18000" marR="18000" marT="17992" marB="17992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8000" marR="18000" marT="17992" marB="179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４</a:t>
                      </a:r>
                    </a:p>
                  </a:txBody>
                  <a:tcPr marL="18000" marR="18000" marT="17992" marB="179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8000" marR="18000" marT="17992" marB="179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71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</a:t>
                      </a:r>
                    </a:p>
                  </a:txBody>
                  <a:tcPr marL="18000" marR="18000" marT="17992" marB="17992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8000" marR="18000" marT="17992" marB="179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５</a:t>
                      </a:r>
                    </a:p>
                  </a:txBody>
                  <a:tcPr marL="18000" marR="18000" marT="17992" marB="179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8000" marR="18000" marT="17992" marB="179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371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</a:p>
                  </a:txBody>
                  <a:tcPr marL="18000" marR="18000" marT="17992" marB="17992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8000" marR="18000" marT="17992" marB="179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8000" marR="18000" marT="17992" marB="179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3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18000" marR="18000" marT="17992" marB="1799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8521">
                <a:tc row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 加 費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（テキスト代、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昼食代含み）</a:t>
                      </a:r>
                    </a:p>
                  </a:txBody>
                  <a:tcPr marL="36000" marR="36000" marT="35984" marB="3598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賛助会員</a:t>
                      </a:r>
                      <a:endParaRPr kumimoji="1" lang="zh-TW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5984" marB="3598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６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,000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円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　　）</a:t>
                      </a:r>
                      <a:r>
                        <a:rPr kumimoji="1" lang="zh-TW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名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＝ 　　　　　円　</a:t>
                      </a:r>
                      <a:endParaRPr kumimoji="1" lang="zh-TW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5984" marB="35984" anchor="ctr"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312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工業会会員　・一般会社</a:t>
                      </a:r>
                    </a:p>
                  </a:txBody>
                  <a:tcPr marL="36000" marR="36000" marT="35984" marB="3598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８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,000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円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　　）</a:t>
                      </a:r>
                      <a:r>
                        <a:rPr kumimoji="1" lang="zh-TW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名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＝ 　　　　　円</a:t>
                      </a:r>
                    </a:p>
                  </a:txBody>
                  <a:tcPr marL="36000" marR="36000" marT="35984" marB="35984" anchor="ctr"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526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　　　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請求書発行：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(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)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5984" marB="3598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　　　　合計　　　　　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円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領収書発行：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(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)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5984" marB="35984" anchor="ctr" horzOverflow="overflow">
                    <a:lnL>
                      <a:noFill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6069">
                <a:tc gridSpan="6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　　　　</a:t>
                      </a: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＊請求書発行，領収書発行が必要であれば“○“，不要であれば”</a:t>
                      </a:r>
                      <a:r>
                        <a:rPr kumimoji="1" lang="en-US" altLang="ja-JP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kumimoji="1" lang="ja-JP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”</a:t>
                      </a:r>
                    </a:p>
                  </a:txBody>
                  <a:tcPr marL="36000" marR="36000" marT="35984" marB="35984" anchor="ctr"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278890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参加費の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振込み先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5984" marB="3598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>
                        <a:alpha val="50000"/>
                      </a:srgbClr>
                    </a:solidFill>
                  </a:tcPr>
                </a:tc>
                <a:tc gridSpan="5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秋田銀行（金融機関ｺｰﾄﾞ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: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０１１９）　横手支店（支店ｺｰﾄﾞ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: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３４１）　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普通預金口座　７７７６２０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ＱＣサークル山形・秋田地区事務局　代表　土場　祐子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（どばゆうこ）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振込み期限 　　２０２６年 ０６月３０日（火）</a:t>
                      </a:r>
                      <a:r>
                        <a:rPr kumimoji="1" lang="ja-JP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36000" marR="36000" marT="35984" marB="35984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3137" name="Text Box 67">
            <a:extLst>
              <a:ext uri="{FF2B5EF4-FFF2-40B4-BE49-F238E27FC236}">
                <a16:creationId xmlns:a16="http://schemas.microsoft.com/office/drawing/2014/main" id="{DDD80A4D-3A5F-B8C0-4D6F-F1E015D4F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" y="9274175"/>
            <a:ext cx="4495800" cy="27463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1200" b="1" u="sng" dirty="0">
                <a:ea typeface="HG丸ｺﾞｼｯｸM-PRO" panose="020F0600000000000000" pitchFamily="50" charset="-128"/>
              </a:rPr>
              <a:t>別紙、事前調査票（申込書②③）もご提出をお願いいたします。</a:t>
            </a:r>
          </a:p>
        </p:txBody>
      </p:sp>
      <p:sp>
        <p:nvSpPr>
          <p:cNvPr id="3138" name="Line 68">
            <a:extLst>
              <a:ext uri="{FF2B5EF4-FFF2-40B4-BE49-F238E27FC236}">
                <a16:creationId xmlns:a16="http://schemas.microsoft.com/office/drawing/2014/main" id="{2CC03A8A-B5C1-48DA-F75A-9D84A49A50CD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488" y="212725"/>
            <a:ext cx="6416675" cy="0"/>
          </a:xfrm>
          <a:prstGeom prst="line">
            <a:avLst/>
          </a:prstGeom>
          <a:noFill/>
          <a:ln w="57150" cmpd="thickThin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39" name="Text Box 69">
            <a:extLst>
              <a:ext uri="{FF2B5EF4-FFF2-40B4-BE49-F238E27FC236}">
                <a16:creationId xmlns:a16="http://schemas.microsoft.com/office/drawing/2014/main" id="{DD655012-983F-CC76-0582-D43202288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8038" y="239713"/>
            <a:ext cx="9128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200" u="sng">
                <a:ea typeface="HG丸ｺﾞｼｯｸM-PRO" panose="020F0600000000000000" pitchFamily="50" charset="-128"/>
              </a:rPr>
              <a:t>申込書①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223" name="Group 599">
            <a:extLst>
              <a:ext uri="{FF2B5EF4-FFF2-40B4-BE49-F238E27FC236}">
                <a16:creationId xmlns:a16="http://schemas.microsoft.com/office/drawing/2014/main" id="{CA6D167E-4656-5371-21DA-60F0B570F243}"/>
              </a:ext>
            </a:extLst>
          </p:cNvPr>
          <p:cNvGraphicFramePr>
            <a:graphicFrameLocks noGrp="1"/>
          </p:cNvGraphicFramePr>
          <p:nvPr/>
        </p:nvGraphicFramePr>
        <p:xfrm>
          <a:off x="366713" y="6996113"/>
          <a:ext cx="6119812" cy="2800350"/>
        </p:xfrm>
        <a:graphic>
          <a:graphicData uri="http://schemas.openxmlformats.org/drawingml/2006/table">
            <a:tbl>
              <a:tblPr/>
              <a:tblGrid>
                <a:gridCol w="892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6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4027">
                <a:tc gridSpan="6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参加申込№２　　　　　　　　　　　　　　　　　　　</a:t>
                      </a:r>
                      <a:r>
                        <a:rPr kumimoji="1" lang="en-US" altLang="ja-JP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※</a:t>
                      </a: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該当項目は■にしてください。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02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参加者氏名</a:t>
                      </a:r>
                    </a:p>
                  </a:txBody>
                  <a:tcPr marL="36000" marR="36000" marT="36000" marB="36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性別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□男性　□女性　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年齢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役　割</a:t>
                      </a:r>
                    </a:p>
                  </a:txBody>
                  <a:tcPr marL="36000" marR="36000" marT="36000" marB="36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 gridSpan="5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□管理監督者　□推進者　□リーダー　□事務局　□メンバー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□その他（　　　　　　　　　　）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242">
                <a:tc gridSpan="6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１．問題解決型ＱＣストーリは活用していますか？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□常に活用している　　　□たまに活用する　　□今後おおいに活用したい　　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２．職場にて、いろんなＱＣ手法を活用していますか？　</a:t>
                      </a: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□常に４種類以上活用している　　　　 □パレート図と特性要因図のみ活用する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□今後多くのＱＣ手法を活用したい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３．データの「ばらつき」に着眼して、改善に役立てていますか？</a:t>
                      </a: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□常に「ばらつき」に着眼し層別，時系列の考え方を取り入れている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□たまに「ばらつき」に着眼し層別、時系列の考え方を取り入れている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□今後多いに「ばらつき」に着眼していきたい</a:t>
                      </a:r>
                    </a:p>
                  </a:txBody>
                  <a:tcPr marL="36000" marR="36000" marT="36000" marB="36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7192" name="Group 568">
            <a:extLst>
              <a:ext uri="{FF2B5EF4-FFF2-40B4-BE49-F238E27FC236}">
                <a16:creationId xmlns:a16="http://schemas.microsoft.com/office/drawing/2014/main" id="{CC3F13D3-2178-B563-F4B2-C8F9344D3ED9}"/>
              </a:ext>
            </a:extLst>
          </p:cNvPr>
          <p:cNvGraphicFramePr>
            <a:graphicFrameLocks noGrp="1"/>
          </p:cNvGraphicFramePr>
          <p:nvPr/>
        </p:nvGraphicFramePr>
        <p:xfrm>
          <a:off x="374650" y="3898900"/>
          <a:ext cx="6119813" cy="2800350"/>
        </p:xfrm>
        <a:graphic>
          <a:graphicData uri="http://schemas.openxmlformats.org/drawingml/2006/table">
            <a:tbl>
              <a:tblPr/>
              <a:tblGrid>
                <a:gridCol w="892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6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4027">
                <a:tc gridSpan="6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参加申込№１　　　　　　　　　　　　　　　　　　　</a:t>
                      </a:r>
                      <a:r>
                        <a:rPr kumimoji="1" lang="en-US" altLang="ja-JP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※</a:t>
                      </a: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該当項目は■にしてください。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02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参加者氏名</a:t>
                      </a:r>
                    </a:p>
                  </a:txBody>
                  <a:tcPr marL="36000" marR="36000" marT="36000" marB="36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性別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□男性　□女性　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年齢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役　割</a:t>
                      </a:r>
                    </a:p>
                  </a:txBody>
                  <a:tcPr marL="36000" marR="36000" marT="36000" marB="36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 gridSpan="5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□管理監督者　□推進者　□リーダー　□事務局　□メンバー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□その他（　　　　　　　　　　）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242">
                <a:tc gridSpan="6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１．問題解決型ＱＣストーリは活用していますか？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□常に活用している　　　□たまに活用する　　□今後おおいに活用したい　　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２．職場にて、いろんなＱＣ手法を活用していますか？　</a:t>
                      </a: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□常に４種類以上活用している　　　　 □パレート図と特性要因図のみ活用する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□今後多くのＱＣ手法を活用したい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３．データの「ばらつき」に着眼して、改善に役立てていますか？</a:t>
                      </a: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□常に「ばらつき」に着眼し層別，時系列の考え方を取り入れている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□たまに「ばらつき」に着眼し層別、時系列の考え方を取り入れている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□今後多いに「ばらつき」に着眼していきたい</a:t>
                      </a:r>
                    </a:p>
                  </a:txBody>
                  <a:tcPr marL="36000" marR="36000" marT="36000" marB="36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142" name="Line 4">
            <a:extLst>
              <a:ext uri="{FF2B5EF4-FFF2-40B4-BE49-F238E27FC236}">
                <a16:creationId xmlns:a16="http://schemas.microsoft.com/office/drawing/2014/main" id="{8D2820DC-F77E-D8D1-8226-D35C682FB01C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488" y="212725"/>
            <a:ext cx="6416675" cy="0"/>
          </a:xfrm>
          <a:prstGeom prst="line">
            <a:avLst/>
          </a:prstGeom>
          <a:noFill/>
          <a:ln w="57150" cmpd="thickThin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43" name="Line 66">
            <a:extLst>
              <a:ext uri="{FF2B5EF4-FFF2-40B4-BE49-F238E27FC236}">
                <a16:creationId xmlns:a16="http://schemas.microsoft.com/office/drawing/2014/main" id="{5ED03A9C-5AE7-3358-5A8F-DB1EA7DF66EC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3851275"/>
            <a:ext cx="6858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44" name="Rectangle 68">
            <a:extLst>
              <a:ext uri="{FF2B5EF4-FFF2-40B4-BE49-F238E27FC236}">
                <a16:creationId xmlns:a16="http://schemas.microsoft.com/office/drawing/2014/main" id="{B9BD089F-E5DD-B5FD-7088-6AA2DDE990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3" y="273050"/>
            <a:ext cx="64801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357188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ＱＣサークル山形・秋田地区事務局</a:t>
            </a: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Ａｓｔｅｍｏ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(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株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)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秋田安全衛生課　土場　祐子行き　　　　</a:t>
            </a:r>
          </a:p>
          <a:p>
            <a:pPr>
              <a:spcAft>
                <a:spcPct val="30000"/>
              </a:spcAft>
            </a:pPr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　　</a:t>
            </a:r>
            <a:r>
              <a:rPr lang="ja-JP" altLang="en-US" sz="16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第３４５回　ＱＣサークル中級研修会　事前調査票</a:t>
            </a:r>
            <a:r>
              <a:rPr lang="ja-JP" altLang="en-US" sz="2400" b="1" u="sng" dirty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anose="02020603050405020304" pitchFamily="18" charset="0"/>
              </a:rPr>
              <a:t>　</a:t>
            </a:r>
          </a:p>
        </p:txBody>
      </p:sp>
      <p:graphicFrame>
        <p:nvGraphicFramePr>
          <p:cNvPr id="27189" name="Group 565">
            <a:extLst>
              <a:ext uri="{FF2B5EF4-FFF2-40B4-BE49-F238E27FC236}">
                <a16:creationId xmlns:a16="http://schemas.microsoft.com/office/drawing/2014/main" id="{20CDB023-3F69-A748-8650-0A9A8DE4DBFC}"/>
              </a:ext>
            </a:extLst>
          </p:cNvPr>
          <p:cNvGraphicFramePr>
            <a:graphicFrameLocks noGrp="1"/>
          </p:cNvGraphicFramePr>
          <p:nvPr/>
        </p:nvGraphicFramePr>
        <p:xfrm>
          <a:off x="371475" y="1190625"/>
          <a:ext cx="6119813" cy="2168527"/>
        </p:xfrm>
        <a:graphic>
          <a:graphicData uri="http://schemas.openxmlformats.org/drawingml/2006/table">
            <a:tbl>
              <a:tblPr/>
              <a:tblGrid>
                <a:gridCol w="1195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9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10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3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4063">
                <a:tc gridSpan="4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１．連絡担当者の方がご記入ください。　　　　　　　</a:t>
                      </a:r>
                      <a:r>
                        <a:rPr kumimoji="1" lang="en-US" altLang="ja-JP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※</a:t>
                      </a: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該当項目は■にしてください。</a:t>
                      </a:r>
                    </a:p>
                  </a:txBody>
                  <a:tcPr marL="36000" marR="36000" marT="36005" marB="36005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06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会 社 名</a:t>
                      </a:r>
                    </a:p>
                  </a:txBody>
                  <a:tcPr marL="36000" marR="36000" marT="36005" marB="36005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 grid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11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小集団名称</a:t>
                      </a:r>
                    </a:p>
                  </a:txBody>
                  <a:tcPr marL="36000" marR="36000" marT="36005" marB="36005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 gridSpan="3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□ＱＣサークル　□小集団改善サークル　□ＺＤ　□ＴＰＭ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□その他（　　　　　　　　　　　　　）</a:t>
                      </a:r>
                    </a:p>
                  </a:txBody>
                  <a:tcPr marL="36000" marR="36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063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導入年月</a:t>
                      </a:r>
                      <a:endParaRPr kumimoji="1" lang="en-US" altLang="ja-JP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5" marB="36005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□昭和　□平成　　　年　　月</a:t>
                      </a:r>
                    </a:p>
                  </a:txBody>
                  <a:tcPr marL="36000" marR="36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サークル数</a:t>
                      </a:r>
                    </a:p>
                  </a:txBody>
                  <a:tcPr marL="36000" marR="36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5" marB="3600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2097">
                <a:tc gridSpan="4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２．派遣責任者の方が研修会へ参加させる目的をご記入ください。</a:t>
                      </a:r>
                    </a:p>
                  </a:txBody>
                  <a:tcPr marL="36000" marR="36000" marT="36005" marB="36005" anchor="ctr" horzOverflow="overflow">
                    <a:lnL cap="flat">
                      <a:noFill/>
                    </a:lnL>
                    <a:lnR cap="flat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4063">
                <a:tc gridSpan="4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5" marB="36005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4063">
                <a:tc gridSpan="4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5" marB="36005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7222" name="Group 598">
            <a:extLst>
              <a:ext uri="{FF2B5EF4-FFF2-40B4-BE49-F238E27FC236}">
                <a16:creationId xmlns:a16="http://schemas.microsoft.com/office/drawing/2014/main" id="{391D724D-5702-F5AC-3A55-8EC76CDB18E8}"/>
              </a:ext>
            </a:extLst>
          </p:cNvPr>
          <p:cNvGraphicFramePr>
            <a:graphicFrameLocks noGrp="1"/>
          </p:cNvGraphicFramePr>
          <p:nvPr/>
        </p:nvGraphicFramePr>
        <p:xfrm>
          <a:off x="376238" y="3489325"/>
          <a:ext cx="6119812" cy="263525"/>
        </p:xfrm>
        <a:graphic>
          <a:graphicData uri="http://schemas.openxmlformats.org/drawingml/2006/table">
            <a:tbl>
              <a:tblPr/>
              <a:tblGrid>
                <a:gridCol w="61198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63525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３．以下、参加者の方がご記入ください。（参加者全員）　　　　　　　　　　　　　　　　</a:t>
                      </a:r>
                    </a:p>
                  </a:txBody>
                  <a:tcPr marL="36000" marR="36000" marT="35752" marB="35752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174" name="Line 513">
            <a:extLst>
              <a:ext uri="{FF2B5EF4-FFF2-40B4-BE49-F238E27FC236}">
                <a16:creationId xmlns:a16="http://schemas.microsoft.com/office/drawing/2014/main" id="{96A2F8E3-33D6-889F-56E8-99A61183B776}"/>
              </a:ext>
            </a:extLst>
          </p:cNvPr>
          <p:cNvSpPr>
            <a:spLocks noChangeShapeType="1"/>
          </p:cNvSpPr>
          <p:nvPr/>
        </p:nvSpPr>
        <p:spPr bwMode="auto">
          <a:xfrm>
            <a:off x="-4763" y="6923088"/>
            <a:ext cx="6858001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175" name="Text Box 550">
            <a:extLst>
              <a:ext uri="{FF2B5EF4-FFF2-40B4-BE49-F238E27FC236}">
                <a16:creationId xmlns:a16="http://schemas.microsoft.com/office/drawing/2014/main" id="{EE991F5C-44DF-074B-E6C4-33123F355E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8038" y="239713"/>
            <a:ext cx="9128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200" u="sng">
                <a:ea typeface="HG丸ｺﾞｼｯｸM-PRO" panose="020F0600000000000000" pitchFamily="50" charset="-128"/>
              </a:rPr>
              <a:t>申込書②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812" name="Group 164">
            <a:extLst>
              <a:ext uri="{FF2B5EF4-FFF2-40B4-BE49-F238E27FC236}">
                <a16:creationId xmlns:a16="http://schemas.microsoft.com/office/drawing/2014/main" id="{3D1CC325-5838-20D7-8F9A-DE1FD573ECAF}"/>
              </a:ext>
            </a:extLst>
          </p:cNvPr>
          <p:cNvGraphicFramePr>
            <a:graphicFrameLocks noGrp="1"/>
          </p:cNvGraphicFramePr>
          <p:nvPr/>
        </p:nvGraphicFramePr>
        <p:xfrm>
          <a:off x="366713" y="6837363"/>
          <a:ext cx="6119812" cy="2800350"/>
        </p:xfrm>
        <a:graphic>
          <a:graphicData uri="http://schemas.openxmlformats.org/drawingml/2006/table">
            <a:tbl>
              <a:tblPr/>
              <a:tblGrid>
                <a:gridCol w="892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6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4027">
                <a:tc gridSpan="6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参加申込№５　　　　　　　　　　　　　　　　　　　</a:t>
                      </a:r>
                      <a:r>
                        <a:rPr kumimoji="1" lang="en-US" altLang="ja-JP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※</a:t>
                      </a: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該当項目は■にしてください。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02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参加者氏名</a:t>
                      </a:r>
                    </a:p>
                  </a:txBody>
                  <a:tcPr marL="36000" marR="36000" marT="36000" marB="36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性別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□男性　□女性　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年齢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役　割</a:t>
                      </a:r>
                    </a:p>
                  </a:txBody>
                  <a:tcPr marL="36000" marR="36000" marT="36000" marB="36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 gridSpan="5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□管理監督者　□推進者　□リーダー　□事務局　□メンバー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□その他（　　　　　　　　　　）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242">
                <a:tc gridSpan="6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１．問題解決型ＱＣストーリは活用していますか？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□常に活用している　　　□たまに活用する　　□今後おおいに活用したい　　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２．職場にて、いろんなＱＣ手法を活用していますか？　</a:t>
                      </a: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□常に４種類以上活用している　　　　 □パレート図と特性要因図のみ活用する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□今後多くのＱＣ手法を活用したい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３．データの「ばらつき」に着眼して、改善に役立てていますか？</a:t>
                      </a: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□常に「ばらつき」に着眼し層別，時系列の考え方を取り入れている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□たまに「ばらつき」に着眼し層別、時系列の考え方を取り入れている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□今後多いに「ばらつき」に着眼していきたい</a:t>
                      </a:r>
                    </a:p>
                  </a:txBody>
                  <a:tcPr marL="36000" marR="36000" marT="36000" marB="36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7787" name="Group 139">
            <a:extLst>
              <a:ext uri="{FF2B5EF4-FFF2-40B4-BE49-F238E27FC236}">
                <a16:creationId xmlns:a16="http://schemas.microsoft.com/office/drawing/2014/main" id="{CD4161E2-098A-1525-95AD-246BE5BD12D3}"/>
              </a:ext>
            </a:extLst>
          </p:cNvPr>
          <p:cNvGraphicFramePr>
            <a:graphicFrameLocks noGrp="1"/>
          </p:cNvGraphicFramePr>
          <p:nvPr/>
        </p:nvGraphicFramePr>
        <p:xfrm>
          <a:off x="377825" y="3756025"/>
          <a:ext cx="6119813" cy="2800350"/>
        </p:xfrm>
        <a:graphic>
          <a:graphicData uri="http://schemas.openxmlformats.org/drawingml/2006/table">
            <a:tbl>
              <a:tblPr/>
              <a:tblGrid>
                <a:gridCol w="892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6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4027">
                <a:tc gridSpan="6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参加申込№４　　　　　　　　　　　　　　　　　　　</a:t>
                      </a:r>
                      <a:r>
                        <a:rPr kumimoji="1" lang="en-US" altLang="ja-JP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※</a:t>
                      </a: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該当項目は■にしてください。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02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参加者氏名</a:t>
                      </a:r>
                    </a:p>
                  </a:txBody>
                  <a:tcPr marL="36000" marR="36000" marT="36000" marB="36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性別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□男性　□女性　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年齢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役　割</a:t>
                      </a:r>
                    </a:p>
                  </a:txBody>
                  <a:tcPr marL="36000" marR="36000" marT="36000" marB="36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 gridSpan="5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□管理監督者　□推進者　□リーダー　□事務局　□メンバー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□その他（　　　　　　　　　　）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242">
                <a:tc gridSpan="6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１．問題解決型ＱＣストーリは活用していますか？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□常に活用している　　　□たまに活用する　　□今後おおいに活用したい　　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２．職場にて、いろんなＱＣ手法を活用していますか？　</a:t>
                      </a: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□常に４種類以上活用している　　　　 □パレート図と特性要因図のみ活用する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□今後多くのＱＣ手法を活用したい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３．データの「ばらつき」に着眼して、改善に役立てていますか？</a:t>
                      </a: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□常に「ばらつき」に着眼し層別，時系列の考え方を取り入れている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□たまに「ばらつき」に着眼し層別、時系列の考え方を取り入れている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□今後多いに「ばらつき」に着眼していきたい</a:t>
                      </a:r>
                    </a:p>
                  </a:txBody>
                  <a:tcPr marL="36000" marR="36000" marT="36000" marB="36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166" name="Line 2">
            <a:extLst>
              <a:ext uri="{FF2B5EF4-FFF2-40B4-BE49-F238E27FC236}">
                <a16:creationId xmlns:a16="http://schemas.microsoft.com/office/drawing/2014/main" id="{E9914481-2EF2-D4B9-A522-026733A627F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7488" y="212725"/>
            <a:ext cx="6416675" cy="0"/>
          </a:xfrm>
          <a:prstGeom prst="line">
            <a:avLst/>
          </a:prstGeom>
          <a:noFill/>
          <a:ln w="57150" cmpd="thickThin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67" name="Line 3">
            <a:extLst>
              <a:ext uri="{FF2B5EF4-FFF2-40B4-BE49-F238E27FC236}">
                <a16:creationId xmlns:a16="http://schemas.microsoft.com/office/drawing/2014/main" id="{209981E8-1132-FCAE-7EA5-0D6246DB024E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3711575"/>
            <a:ext cx="6858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68" name="Line 65">
            <a:extLst>
              <a:ext uri="{FF2B5EF4-FFF2-40B4-BE49-F238E27FC236}">
                <a16:creationId xmlns:a16="http://schemas.microsoft.com/office/drawing/2014/main" id="{101B3D19-852A-282A-CE99-CDA68308664E}"/>
              </a:ext>
            </a:extLst>
          </p:cNvPr>
          <p:cNvSpPr>
            <a:spLocks noChangeShapeType="1"/>
          </p:cNvSpPr>
          <p:nvPr/>
        </p:nvSpPr>
        <p:spPr bwMode="auto">
          <a:xfrm>
            <a:off x="-4763" y="6770688"/>
            <a:ext cx="6858001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169" name="Text Box 91">
            <a:extLst>
              <a:ext uri="{FF2B5EF4-FFF2-40B4-BE49-F238E27FC236}">
                <a16:creationId xmlns:a16="http://schemas.microsoft.com/office/drawing/2014/main" id="{0598CDAC-7782-D40D-88DD-92994003A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8038" y="239713"/>
            <a:ext cx="9128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200" u="sng">
                <a:ea typeface="HG丸ｺﾞｼｯｸM-PRO" panose="020F0600000000000000" pitchFamily="50" charset="-128"/>
              </a:rPr>
              <a:t>申込書③</a:t>
            </a:r>
          </a:p>
        </p:txBody>
      </p:sp>
      <p:graphicFrame>
        <p:nvGraphicFramePr>
          <p:cNvPr id="27786" name="Group 138">
            <a:extLst>
              <a:ext uri="{FF2B5EF4-FFF2-40B4-BE49-F238E27FC236}">
                <a16:creationId xmlns:a16="http://schemas.microsoft.com/office/drawing/2014/main" id="{633E56E9-20DE-04CE-E456-8BF1E290E382}"/>
              </a:ext>
            </a:extLst>
          </p:cNvPr>
          <p:cNvGraphicFramePr>
            <a:graphicFrameLocks noGrp="1"/>
          </p:cNvGraphicFramePr>
          <p:nvPr/>
        </p:nvGraphicFramePr>
        <p:xfrm>
          <a:off x="374650" y="690563"/>
          <a:ext cx="6119813" cy="2800350"/>
        </p:xfrm>
        <a:graphic>
          <a:graphicData uri="http://schemas.openxmlformats.org/drawingml/2006/table">
            <a:tbl>
              <a:tblPr/>
              <a:tblGrid>
                <a:gridCol w="892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48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61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4027">
                <a:tc gridSpan="6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参加申込№３　　　　　　　　　　　　　　　　　　　</a:t>
                      </a:r>
                      <a:r>
                        <a:rPr kumimoji="1" lang="en-US" altLang="ja-JP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※</a:t>
                      </a:r>
                      <a:r>
                        <a:rPr kumimoji="1" lang="ja-JP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該当項目は■にしてください。</a:t>
                      </a: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027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参加者氏名</a:t>
                      </a:r>
                    </a:p>
                  </a:txBody>
                  <a:tcPr marL="36000" marR="36000" marT="36000" marB="36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性別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□男性　□女性　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年齢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054">
                <a:tc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役　割</a:t>
                      </a:r>
                    </a:p>
                  </a:txBody>
                  <a:tcPr marL="36000" marR="36000" marT="36000" marB="36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>
                        <a:alpha val="50000"/>
                      </a:srgbClr>
                    </a:solidFill>
                  </a:tcPr>
                </a:tc>
                <a:tc gridSpan="5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□管理監督者　□推進者　□リーダー　□事務局　□メンバー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□その他（　　　　　　　　　　）</a:t>
                      </a:r>
                    </a:p>
                  </a:txBody>
                  <a:tcPr marL="36000" marR="36000" marT="36000" marB="360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6242">
                <a:tc gridSpan="6">
                  <a:txBody>
                    <a:bodyPr/>
                    <a:lstStyle>
                      <a:lvl1pPr algn="l"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１．問題解決型ＱＣストーリは活用していますか？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□常に活用している　　　□たまに活用する　　□今後おおいに活用したい　　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２．職場にて、いろんなＱＣ手法を活用していますか？　</a:t>
                      </a: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□常に４種類以上活用している　　　　 □パレート図と特性要因図のみ活用する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□今後多くのＱＣ手法を活用したい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３．データの「ばらつき」に着眼して、改善に役立てていますか？</a:t>
                      </a:r>
                      <a:r>
                        <a:rPr kumimoji="1" lang="ja-JP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□常に「ばらつき」に着眼し層別，時系列の考え方を取り入れている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□たまに「ばらつき」に着眼し層別、時系列の考え方を取り入れている　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□今後多いに「ばらつき」に着眼していきたい</a:t>
                      </a:r>
                    </a:p>
                  </a:txBody>
                  <a:tcPr marL="36000" marR="36000" marT="36000" marB="36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2800</TotalTime>
  <Words>1259</Words>
  <Application>Microsoft Office PowerPoint</Application>
  <PresentationFormat>A4 210 x 297 mm</PresentationFormat>
  <Paragraphs>159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6" baseType="lpstr">
      <vt:lpstr>HG丸ｺﾞｼｯｸM-PRO</vt:lpstr>
      <vt:lpstr>Arial</vt:lpstr>
      <vt:lpstr>標準デザイン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村石敬雄</dc:creator>
  <cp:lastModifiedBy>DOBA，YUUKO / 土場祐子</cp:lastModifiedBy>
  <cp:revision>129</cp:revision>
  <cp:lastPrinted>2013-03-30T23:51:22Z</cp:lastPrinted>
  <dcterms:created xsi:type="dcterms:W3CDTF">2003-09-15T02:03:17Z</dcterms:created>
  <dcterms:modified xsi:type="dcterms:W3CDTF">2026-04-08T05:32:00Z</dcterms:modified>
</cp:coreProperties>
</file>